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1692D-1FE4-4778-BF63-0B772300E291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0C0E1-952C-4700-AA17-BB85115846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6EA5A-BFD9-42F3-B65F-72DEFA9964EB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0B5E2-B13F-4F4E-B321-F76F84F048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99FE4-CA18-4CF3-A263-9A4CCFBB7C3D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77AE-F64A-4A31-847C-066CA54530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1894F-5CCF-441F-BF91-5831669FF5C2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C4F9D-C19B-454C-8195-3C302C79C8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8337D-266C-4418-AC2C-BCEE5A235FC3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DFC51-E431-429D-975D-1827000B97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666CA-7E4D-433B-84D2-D5C22EE2CDDE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5E52B-BDEB-447E-9E1B-3387A0E3BE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7A29B-F026-4A91-A67C-BD2350CB92A9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EB070-2248-42B3-B752-475BD50F4D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F3394-8225-46D7-B392-0146AD0CFEBD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37D8D-E071-4F75-977A-F63E2993AA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3BEDF-2FAC-494F-B4EA-DE81A9E9843F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7FB2D-054C-49E6-A832-B04A9FE83F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92753-5D27-40A9-A92C-7F29D1A440C3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69143-D0F4-4ED8-AE42-39EE3C49B4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816CA-1809-464D-B9DF-F6DE70B233F0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51F18-0A8B-4509-B9C8-680EE5996C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D94641-210E-4641-AAE2-3B009E542635}" type="datetimeFigureOut">
              <a:rPr lang="it-IT"/>
              <a:pPr>
                <a:defRPr/>
              </a:pPr>
              <a:t>31/05/2011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9DA8A8-0F1C-4DD2-8244-A6604F3F275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/>
          <a:lstStyle/>
          <a:p>
            <a:pPr eaLnBrk="1" hangingPunct="1"/>
            <a:r>
              <a:rPr lang="it-IT" sz="20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Programma sperimentale di intervento per l’inclusione sociale e il sostegno delle famiglie dei minori, in condizioni di disagio</a:t>
            </a:r>
            <a:br>
              <a:rPr lang="it-IT" sz="20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it-IT" sz="20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educativo – relazionale.</a:t>
            </a:r>
            <a:br>
              <a:rPr lang="it-IT" sz="20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it-IT" sz="20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“Mi perdo … ma non mi dis-perdo”</a:t>
            </a:r>
            <a:r>
              <a:rPr lang="it-IT" sz="200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sz="200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it-IT" sz="20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Comune di Napoli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Assessorato alle Politiche Sociali e Assessorato all’ Educazione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10  Municipalità  Cittadine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Prefettura di Napoli – Ufficio Territoriale di Governo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Ufficio  Scolastico Regionale per la Campania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ASL NA 1 Centro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Tribunale per i Minorenni di Napoli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Procura per i Minorenni presso il Tribunale per i Minorenni di Napoli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Agenzia socio-educativa Comune di </a:t>
            </a:r>
            <a:r>
              <a:rPr lang="it-IT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Napoli-</a:t>
            </a:r>
            <a:r>
              <a:rPr lang="it-I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Fondazione AVOG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Gli istituti scolastici coinvolti nella sperimentazione</a:t>
            </a:r>
            <a:endParaRPr lang="it-IT" sz="2800" smtClean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288" y="1700213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2160240"/>
                <a:gridCol w="2304256"/>
                <a:gridCol w="2242592"/>
              </a:tblGrid>
              <a:tr h="333756"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Municipalità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err="1" smtClean="0"/>
                        <a:t>a.s.</a:t>
                      </a:r>
                      <a:r>
                        <a:rPr lang="it-IT" baseline="0" dirty="0" smtClean="0"/>
                        <a:t> 2008/2009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err="1" smtClean="0"/>
                        <a:t>a.s.</a:t>
                      </a:r>
                      <a:r>
                        <a:rPr lang="it-IT" dirty="0" smtClean="0"/>
                        <a:t> 2009/2010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err="1" smtClean="0"/>
                        <a:t>a.s.</a:t>
                      </a:r>
                      <a:r>
                        <a:rPr lang="it-IT" dirty="0" smtClean="0"/>
                        <a:t> 2010/2011</a:t>
                      </a:r>
                      <a:endParaRPr lang="it-IT" dirty="0"/>
                    </a:p>
                  </a:txBody>
                  <a:tcPr/>
                </a:tc>
              </a:tr>
              <a:tr h="333756"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Municipalità</a:t>
                      </a:r>
                      <a:r>
                        <a:rPr lang="it-IT" baseline="0" dirty="0" smtClean="0"/>
                        <a:t> 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IC </a:t>
                      </a:r>
                      <a:r>
                        <a:rPr lang="it-IT" dirty="0" err="1" smtClean="0"/>
                        <a:t>Bovio-Colletta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IC </a:t>
                      </a:r>
                      <a:r>
                        <a:rPr lang="it-IT" dirty="0" err="1" smtClean="0"/>
                        <a:t>Bovio-Colletta</a:t>
                      </a:r>
                      <a:endParaRPr lang="it-IT" dirty="0"/>
                    </a:p>
                  </a:txBody>
                  <a:tcPr/>
                </a:tc>
              </a:tr>
              <a:tr h="584073">
                <a:tc>
                  <a:txBody>
                    <a:bodyPr/>
                    <a:lstStyle/>
                    <a:p>
                      <a:pPr algn="l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IC 45°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Bonghi - plesso 4giornate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IC 45°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Bonghi - plesso 4giornate</a:t>
                      </a:r>
                      <a:endParaRPr lang="it-IT" dirty="0"/>
                    </a:p>
                  </a:txBody>
                  <a:tcPr/>
                </a:tc>
              </a:tr>
              <a:tr h="584073">
                <a:tc>
                  <a:txBody>
                    <a:bodyPr/>
                    <a:lstStyle/>
                    <a:p>
                      <a:pPr algn="l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IC 44° Lombardo Radice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IC 44° Lombardo Radice</a:t>
                      </a:r>
                      <a:endParaRPr lang="it-IT" dirty="0"/>
                    </a:p>
                  </a:txBody>
                  <a:tcPr/>
                </a:tc>
              </a:tr>
              <a:tr h="333756"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Municipalità</a:t>
                      </a:r>
                      <a:r>
                        <a:rPr lang="it-IT" baseline="0" dirty="0" smtClean="0"/>
                        <a:t> 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38°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Quarati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36°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Vanvitelli</a:t>
                      </a:r>
                      <a:endParaRPr lang="it-IT" dirty="0"/>
                    </a:p>
                  </a:txBody>
                  <a:tcPr/>
                </a:tc>
              </a:tr>
              <a:tr h="333756">
                <a:tc>
                  <a:txBody>
                    <a:bodyPr/>
                    <a:lstStyle/>
                    <a:p>
                      <a:pPr algn="l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84°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E.A.Mario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84°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E.A.Mario</a:t>
                      </a:r>
                      <a:endParaRPr lang="it-IT" dirty="0"/>
                    </a:p>
                  </a:txBody>
                  <a:tcPr/>
                </a:tc>
              </a:tr>
              <a:tr h="333756"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Municipalità 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IC V. Da Feltre 62°CD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IC V. Da Feltre 62°CD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IC V. Da Feltre 62°CD</a:t>
                      </a:r>
                      <a:endParaRPr lang="it-IT" dirty="0"/>
                    </a:p>
                  </a:txBody>
                  <a:tcPr/>
                </a:tc>
              </a:tr>
              <a:tr h="584073"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48° CD Maria Claudia Russo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48° CD Maria Claudia Russo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48° CD Maria Claudia Russo</a:t>
                      </a:r>
                      <a:endParaRPr lang="it-IT" dirty="0"/>
                    </a:p>
                  </a:txBody>
                  <a:tcPr/>
                </a:tc>
              </a:tr>
              <a:tr h="333756">
                <a:tc>
                  <a:txBody>
                    <a:bodyPr/>
                    <a:lstStyle/>
                    <a:p>
                      <a:pPr algn="l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83°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Don </a:t>
                      </a:r>
                      <a:r>
                        <a:rPr lang="it-IT" dirty="0" err="1" smtClean="0"/>
                        <a:t>Milani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83°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Don </a:t>
                      </a:r>
                      <a:r>
                        <a:rPr lang="it-IT" dirty="0" err="1" smtClean="0"/>
                        <a:t>Milani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83°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Don </a:t>
                      </a:r>
                      <a:r>
                        <a:rPr lang="it-IT" dirty="0" err="1" smtClean="0"/>
                        <a:t>Milani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sz="28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Gli istituti scolastici coinvolti nella sperimentazione</a:t>
            </a:r>
            <a:endParaRPr lang="it-IT" sz="2800" smtClean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2160240"/>
                <a:gridCol w="2160240"/>
                <a:gridCol w="224259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/>
                        <a:t>Municipalità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err="1" smtClean="0"/>
                        <a:t>a.s.</a:t>
                      </a:r>
                      <a:r>
                        <a:rPr lang="it-IT" baseline="0" dirty="0" smtClean="0"/>
                        <a:t> 2008/2009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err="1" smtClean="0"/>
                        <a:t>a.s.</a:t>
                      </a:r>
                      <a:r>
                        <a:rPr lang="it-IT" dirty="0" smtClean="0"/>
                        <a:t> 2009/2010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 err="1" smtClean="0"/>
                        <a:t>a.s.</a:t>
                      </a:r>
                      <a:r>
                        <a:rPr lang="it-IT" dirty="0" smtClean="0"/>
                        <a:t> 2010/2011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Municipalità 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42°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Carafa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42°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Carafa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42°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Carafa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Oriani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Oriani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51°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Oriani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85°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Berlingieri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85°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Berlingieri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82°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D'Acquisto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Municipalità</a:t>
                      </a:r>
                      <a:r>
                        <a:rPr lang="it-IT" baseline="0" dirty="0" smtClean="0"/>
                        <a:t> 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Alpi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Alpi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Alpi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28°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Giovanni XXIII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28°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Giovanni XXIII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28°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Giovanni XXIII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43°CD S. Gaetano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43°CD S. Gaetano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43°CD S. Gaetano 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Municipalità 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Russolillo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Russolillo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Bracco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Bracco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IC Russo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Municipalità</a:t>
                      </a:r>
                      <a:r>
                        <a:rPr lang="it-IT" baseline="0" dirty="0" smtClean="0"/>
                        <a:t> 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39°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Leopardi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39°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Leopardi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it-IT" sz="20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Organismi di Coordinamento Tecnico–Programmatico </a:t>
            </a:r>
            <a:endParaRPr lang="it-IT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" name="Segnaposto contenuto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pPr algn="ctr" eaLnBrk="1" hangingPunct="1">
              <a:spcBef>
                <a:spcPts val="600"/>
              </a:spcBef>
              <a:buFont typeface="Arial" charset="0"/>
              <a:buNone/>
            </a:pPr>
            <a:r>
              <a:rPr lang="it-IT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Comitato di Valutazione e d’Indirizzo</a:t>
            </a:r>
          </a:p>
          <a:p>
            <a:pPr eaLnBrk="1" hangingPunct="1">
              <a:spcBef>
                <a:spcPts val="600"/>
              </a:spcBef>
            </a:pP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Rappresentanti Legali degli Enti sottoscrittori</a:t>
            </a: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endParaRPr lang="it-IT" sz="16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it-IT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Struttura Tecnica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it-IT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Comune di Napoli</a:t>
            </a:r>
          </a:p>
          <a:p>
            <a:pPr eaLnBrk="1" hangingPunct="1">
              <a:spcBef>
                <a:spcPct val="0"/>
              </a:spcBef>
            </a:pP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Dirigente del Servizio Politiche per i Minori L’Infanzia e L’Adolescenza</a:t>
            </a:r>
          </a:p>
          <a:p>
            <a:pPr eaLnBrk="1" hangingPunct="1">
              <a:spcBef>
                <a:spcPct val="0"/>
              </a:spcBef>
            </a:pP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Dirigente del Servizio Programmazione Educativa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it-IT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Municipalità</a:t>
            </a:r>
          </a:p>
          <a:p>
            <a:pPr eaLnBrk="1" hangingPunct="1">
              <a:spcBef>
                <a:spcPct val="0"/>
              </a:spcBef>
            </a:pPr>
            <a:r>
              <a:rPr lang="it-IT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DirigentI</a:t>
            </a: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attività sociali ed educative delle 10 Municipalità</a:t>
            </a:r>
            <a:endParaRPr lang="it-IT" sz="16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it-IT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Agenzia Socio Educativa</a:t>
            </a:r>
          </a:p>
          <a:p>
            <a:pPr eaLnBrk="1" hangingPunct="1">
              <a:spcBef>
                <a:spcPct val="0"/>
              </a:spcBef>
            </a:pP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Funzionario dell’</a:t>
            </a:r>
            <a:r>
              <a:rPr lang="it-IT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U.O.C.</a:t>
            </a: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Prevenzione dei diritti dell’infanzia – ricerca, informazione  e monitoraggio - Comune di Napoli </a:t>
            </a:r>
          </a:p>
          <a:p>
            <a:pPr eaLnBrk="1" hangingPunct="1">
              <a:spcBef>
                <a:spcPct val="0"/>
              </a:spcBef>
            </a:pP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Direttore</a:t>
            </a:r>
            <a:r>
              <a:rPr lang="it-IT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della Fondazione </a:t>
            </a:r>
            <a:r>
              <a:rPr lang="it-IT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A.Vo.G</a:t>
            </a: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it-IT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Prefettura </a:t>
            </a:r>
          </a:p>
          <a:p>
            <a:pPr eaLnBrk="1" hangingPunct="1">
              <a:spcBef>
                <a:spcPct val="0"/>
              </a:spcBef>
            </a:pP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Dirigente Ufficio coesione sociale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it-IT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ASL Na1 Centro </a:t>
            </a:r>
          </a:p>
          <a:p>
            <a:pPr eaLnBrk="1" hangingPunct="1">
              <a:spcBef>
                <a:spcPct val="0"/>
              </a:spcBef>
            </a:pP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Direttore del dipartimento socio-sanitario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it-IT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Procura per i Minori </a:t>
            </a:r>
          </a:p>
          <a:p>
            <a:pPr eaLnBrk="1" hangingPunct="1">
              <a:spcBef>
                <a:spcPct val="0"/>
              </a:spcBef>
            </a:pP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 rappresentante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it-IT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Ufficio Scolastico Regionale</a:t>
            </a:r>
          </a:p>
          <a:p>
            <a:pPr eaLnBrk="1" hangingPunct="1">
              <a:spcBef>
                <a:spcPct val="0"/>
              </a:spcBef>
            </a:pP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Due referenti Dispersione Scolastica</a:t>
            </a:r>
          </a:p>
          <a:p>
            <a:pPr eaLnBrk="1" hangingPunct="1">
              <a:spcBef>
                <a:spcPct val="0"/>
              </a:spcBef>
              <a:buNone/>
            </a:pPr>
            <a:endParaRPr lang="it-IT" sz="16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sz="28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Obiettivi</a:t>
            </a:r>
            <a:endParaRPr lang="it-IT" sz="28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it-IT" sz="24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GENERALE</a:t>
            </a:r>
          </a:p>
          <a:p>
            <a:pPr algn="just" eaLnBrk="1" hangingPunct="1">
              <a:spcBef>
                <a:spcPct val="0"/>
              </a:spcBef>
            </a:pPr>
            <a:r>
              <a:rPr lang="it-IT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Migliorare la qualità della vita sia individuale, sia collettiva, dei cittadini in crescita.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Char char=""/>
            </a:pPr>
            <a:endParaRPr lang="it-IT" sz="24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it-IT" sz="24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SPECIFICO</a:t>
            </a:r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</a:pPr>
            <a:r>
              <a:rPr lang="it-IT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Contrastare l’abbandono scolastico, rafforzando, nelle scuole, la prassi della prevenzione della dispersione scolastica, condizione indispensabile a favorire il successo scolastico e formativo degli allievi;</a:t>
            </a:r>
          </a:p>
          <a:p>
            <a:pPr algn="just" eaLnBrk="1" hangingPunct="1">
              <a:spcBef>
                <a:spcPct val="0"/>
              </a:spcBef>
            </a:pPr>
            <a:r>
              <a:rPr lang="it-IT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Rafforzare il rapporto scuola-famiglia, finalizzandolo anche all’individuazione tempestiva e precoce dei casi di minori ritenuti a rischio di dispersione scolastica.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it-IT" sz="28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Destinatari del programma</a:t>
            </a:r>
            <a:endParaRPr lang="it-IT" sz="28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it-IT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Allievi che fanno registrare frequenti cambiamenti di scuola;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it-IT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Fratelli di soggetti inadempienti;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it-IT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Soggetti pluribocciati;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it-IT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Allievi che fanno registrare ripetute assenze saltuarie;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it-IT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Soggetti già noti ai servizi sociali e sanitari;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it-IT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Allievi che fanno registrare atteggiamenti e comportamenti inadeguati, compreso il bullismo.</a:t>
            </a:r>
          </a:p>
          <a:p>
            <a:pPr eaLnBrk="1" hangingPunct="1"/>
            <a:endParaRPr lang="it-IT" sz="24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sz="28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Percorso Istituzionale</a:t>
            </a:r>
            <a:endParaRPr lang="it-IT" sz="28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sz="2000" b="1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it-IT" sz="20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Identificazione</a:t>
            </a:r>
            <a:r>
              <a:rPr lang="it-IT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20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degli Istituti comprensivi </a:t>
            </a:r>
            <a:r>
              <a:rPr lang="it-IT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appartenenti a ciascuna Municipalità coinvolgibili nella sperimentazione.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it-IT" sz="20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it-IT" sz="20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Attivazione del Gruppo di Coordinamento Integrato</a:t>
            </a:r>
            <a:r>
              <a:rPr lang="it-IT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così composto:</a:t>
            </a:r>
          </a:p>
          <a:p>
            <a:pPr marL="639763" lvl="1" eaLnBrk="1" hangingPunct="1"/>
            <a:r>
              <a:rPr lang="it-IT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Referente scuola coinvolta per ogni Municipalità;</a:t>
            </a:r>
          </a:p>
          <a:p>
            <a:pPr marL="639763" lvl="1" eaLnBrk="1" hangingPunct="1"/>
            <a:r>
              <a:rPr lang="it-IT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Referente Centri Servizi Sociali Territoriali per ogni Municipalità;</a:t>
            </a:r>
          </a:p>
          <a:p>
            <a:pPr marL="639763" lvl="1" eaLnBrk="1" hangingPunct="1"/>
            <a:r>
              <a:rPr lang="it-IT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Referente GPA.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it-IT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eaLnBrk="1" hangingPunct="1">
              <a:spcBef>
                <a:spcPct val="0"/>
              </a:spcBef>
            </a:pPr>
            <a:r>
              <a:rPr lang="it-IT" sz="20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Attivazione mini-équipe integrata territoriale</a:t>
            </a:r>
            <a:r>
              <a:rPr lang="it-IT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così composta:</a:t>
            </a:r>
          </a:p>
          <a:p>
            <a:pPr marL="639763" lvl="1" eaLnBrk="1" hangingPunct="1"/>
            <a:r>
              <a:rPr lang="it-IT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Insegnante della scuola coinvolta.</a:t>
            </a:r>
          </a:p>
          <a:p>
            <a:pPr marL="639763" lvl="1" eaLnBrk="1" hangingPunct="1"/>
            <a:r>
              <a:rPr lang="it-IT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Assistente sociale;</a:t>
            </a:r>
          </a:p>
          <a:p>
            <a:pPr marL="639763" lvl="1" eaLnBrk="1" hangingPunct="1"/>
            <a:r>
              <a:rPr lang="it-IT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Operatore attivato dal GPA;</a:t>
            </a:r>
            <a:r>
              <a:rPr lang="it-IT" sz="20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it-IT" sz="20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sz="28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Fasi del percorso operativo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it-IT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Fase 0 – accoglienza</a:t>
            </a:r>
            <a:endParaRPr lang="it-IT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200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it-IT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Il “Progetto Accoglienza” di ciascuna scuola, sarà utilizzato come momento chiave per l’individuazione dei casi “a rischio”.</a:t>
            </a:r>
          </a:p>
          <a:p>
            <a:pPr marL="7200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it-IT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it-IT" sz="24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it-IT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Fase 1 – contatto</a:t>
            </a:r>
            <a:endParaRPr lang="it-IT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hangingPunct="1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it-IT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Già a partire dal primo giorno di scuola, per i minori ritenuti a rischio conclamato, verranno attivati i contatti iniziali con le famiglie e gli interventi essenziali da parte dei CSST. In questa fase, avviene altresì la prima compilazione della </a:t>
            </a:r>
            <a:r>
              <a:rPr lang="it-IT" sz="24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Scheda di rilevazione</a:t>
            </a:r>
            <a:r>
              <a:rPr lang="it-IT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 partire dalle notizie già in possesso.</a:t>
            </a:r>
          </a:p>
          <a:p>
            <a:pPr marL="0" indent="0" algn="just" eaLnBrk="1" hangingPunct="1">
              <a:spcBef>
                <a:spcPts val="0"/>
              </a:spcBef>
              <a:buFont typeface="Wingdings 2" pitchFamily="18" charset="2"/>
              <a:buNone/>
              <a:defRPr/>
            </a:pPr>
            <a:endParaRPr lang="it-IT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Arial" charset="0"/>
              <a:buNone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sz="28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Fasi del percorso operativo</a:t>
            </a:r>
            <a:endParaRPr lang="it-IT" sz="2800" smtClean="0"/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it-IT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Fase 2 – individuazione e segnalazione dei minori</a:t>
            </a:r>
            <a:endParaRPr lang="it-IT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54063" lvl="1" indent="-342900" algn="just" eaLnBrk="1" hangingPunct="1"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Font typeface="Rockwell" pitchFamily="18" charset="0"/>
              <a:buAutoNum type="alphaLcPeriod"/>
            </a:pPr>
            <a:r>
              <a:rPr 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Entro 45 giorni dall’inizio dell’Anno Scolastico, il Gruppo di Coordinamento Integrato esamina le segnalazioni, integra e completa la compilazione della </a:t>
            </a:r>
            <a:r>
              <a:rPr lang="it-IT" sz="18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Scheda di rilevazione</a:t>
            </a:r>
            <a:r>
              <a:rPr 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 la invia alla Procura Minorile per l’attivazione dei progetti intervento:</a:t>
            </a:r>
          </a:p>
          <a:p>
            <a:pPr marL="754063" lvl="1" indent="-342900" algn="just" eaLnBrk="1" hangingPunct="1">
              <a:spcAft>
                <a:spcPts val="600"/>
              </a:spcAft>
              <a:buClr>
                <a:srgbClr val="C00000"/>
              </a:buClr>
              <a:buFont typeface="Rockwell" pitchFamily="18" charset="0"/>
              <a:buAutoNum type="alphaLcPeriod"/>
            </a:pPr>
            <a:r>
              <a:rPr 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Nell’ambito del Gruppo di Coordinamento Integrato, attraverso il GPA sono valutate le segnalazioni del referente Scuola e del referente dei CSST, stabilendo quali minori debbano essere segnalati alla Procura per l’inserimento nei Progetti Integrati Individualizzati.</a:t>
            </a:r>
          </a:p>
          <a:p>
            <a:pPr marL="754063" lvl="1" indent="-342900" algn="just" eaLnBrk="1" hangingPunct="1">
              <a:spcAft>
                <a:spcPts val="600"/>
              </a:spcAft>
              <a:buClr>
                <a:srgbClr val="C00000"/>
              </a:buClr>
              <a:buFont typeface="Rockwell" pitchFamily="18" charset="0"/>
              <a:buAutoNum type="alphaLcPeriod"/>
            </a:pPr>
            <a:r>
              <a:rPr 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Il Gruppo di Coordinamento attiva la micro-equipe integrata per la definizione del PINT a cui dovrà aderire la famiglia, anche con l’intervento della Procura;</a:t>
            </a:r>
          </a:p>
          <a:p>
            <a:pPr marL="754063" lvl="1" indent="-342900" algn="just" eaLnBrk="1" hangingPunct="1">
              <a:spcAft>
                <a:spcPts val="600"/>
              </a:spcAft>
              <a:buClr>
                <a:srgbClr val="C00000"/>
              </a:buClr>
              <a:buFont typeface="Rockwell" pitchFamily="18" charset="0"/>
              <a:buAutoNum type="alphaLcPeriod"/>
            </a:pPr>
            <a:r>
              <a:rPr 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Prima della proposta alla Procura, la </a:t>
            </a:r>
            <a:r>
              <a:rPr lang="it-IT" sz="18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Scheda di rilevazione</a:t>
            </a:r>
            <a:r>
              <a:rPr 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va inviata – anche via fax – all’ Ufficio Dispersione Scolastica – Prevenzione del Disagio Socio - Educativo del Comune, al fine di autorizzare la disponibilità delle risorse.</a:t>
            </a:r>
          </a:p>
          <a:p>
            <a:pPr eaLnBrk="1" hangingPunct="1">
              <a:buFont typeface="Arial" charset="0"/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sz="28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Fasi del percorso operativo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it-IT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Fase 3 – contestazione inadempienza alle famiglie</a:t>
            </a:r>
            <a:endParaRPr lang="it-IT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54063" lvl="1" indent="-342900" algn="just" eaLnBrk="1" hangingPunct="1">
              <a:spcAft>
                <a:spcPts val="600"/>
              </a:spcAft>
              <a:buClr>
                <a:srgbClr val="C00000"/>
              </a:buClr>
              <a:buFont typeface="Rockwell" pitchFamily="18" charset="0"/>
              <a:buAutoNum type="alphaLcPeriod"/>
              <a:defRPr/>
            </a:pPr>
            <a:r>
              <a:rPr 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Procura per i Minorenni ricevuta la proposta , valuterà l’opportunità  – nell’ambito delle proprie competenze e nell’esercizio dei propri poteri – di prendere ogni utile iniziativa finalizzata a favorire l’osservanza dell’adempimento dell’obbligo di frequenza scolastica da parte del minore, anche alla luce di quanto previsto dal piano d’intervento.</a:t>
            </a:r>
          </a:p>
          <a:p>
            <a:pPr marL="754063" lvl="1" indent="-342900" algn="just" eaLnBrk="1" hangingPunct="1">
              <a:buClr>
                <a:srgbClr val="C00000"/>
              </a:buClr>
              <a:buFont typeface="Rockwell" pitchFamily="18" charset="0"/>
              <a:buAutoNum type="alphaLcPeriod"/>
              <a:defRPr/>
            </a:pPr>
            <a:r>
              <a:rPr 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Successivamente, la scheda di sintesi del PINT viene restituita al GPA.</a:t>
            </a:r>
          </a:p>
          <a:p>
            <a:pPr eaLnBrk="1" hangingPunct="1">
              <a:buFont typeface="Arial" charset="0"/>
              <a:buNone/>
              <a:defRPr/>
            </a:pPr>
            <a:endParaRPr lang="it-IT" sz="1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it-IT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Fase 4 – presa in carico e monitoraggio</a:t>
            </a:r>
            <a:endParaRPr lang="it-IT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54063" lvl="1" indent="-342900" algn="just" eaLnBrk="1" hangingPunct="1">
              <a:spcAft>
                <a:spcPts val="600"/>
              </a:spcAft>
              <a:buClr>
                <a:srgbClr val="C00000"/>
              </a:buClr>
              <a:buFont typeface="Rockwell" pitchFamily="18" charset="0"/>
              <a:buAutoNum type="alphaLcPeriod"/>
              <a:defRPr/>
            </a:pPr>
            <a:r>
              <a:rPr 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micro-équipe integrata prende in carico i singoli casi e li segue per tutto il percorso di reinserimento scolastico.</a:t>
            </a:r>
          </a:p>
          <a:p>
            <a:pPr marL="754063" lvl="1" indent="-342900" algn="just" eaLnBrk="1" hangingPunct="1">
              <a:spcAft>
                <a:spcPts val="600"/>
              </a:spcAft>
              <a:buClr>
                <a:srgbClr val="C00000"/>
              </a:buClr>
              <a:buFont typeface="Rockwell" pitchFamily="18" charset="0"/>
              <a:buAutoNum type="alphaLcPeriod"/>
              <a:defRPr/>
            </a:pPr>
            <a:r>
              <a:rPr 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Il Gruppo di Coordinamento Integrato e la micro-équipe territoriale, assicureranno il monitoraggio periodico e continuativo sull’andamento del progetto individualizzato.</a:t>
            </a:r>
          </a:p>
          <a:p>
            <a:pPr marL="754063" lvl="1" indent="-342900" algn="just" eaLnBrk="1" hangingPunct="1">
              <a:buClr>
                <a:srgbClr val="C00000"/>
              </a:buClr>
              <a:buFont typeface="Rockwell" pitchFamily="18" charset="0"/>
              <a:buAutoNum type="alphaLcPeriod"/>
              <a:defRPr/>
            </a:pPr>
            <a:r>
              <a:rPr lang="it-IT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regia dell’intero percorso sarà a cura dell’AS responsabile del CSS di quel territorio.</a:t>
            </a:r>
            <a:r>
              <a:rPr lang="it-IT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it-IT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lvl="1" indent="-342900" eaLnBrk="1" hangingPunct="1">
              <a:buFont typeface="Arial" charset="0"/>
              <a:buNone/>
              <a:defRPr/>
            </a:pPr>
            <a:endParaRPr lang="it-IT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Arial" charset="0"/>
              <a:buNone/>
              <a:defRPr/>
            </a:pPr>
            <a:endParaRPr lang="it-IT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sz="2800" b="1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Gli istituti scolastici coinvolti nella sperimentazione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16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2016224"/>
                <a:gridCol w="2160240"/>
                <a:gridCol w="2530624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Municipalità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a.s.</a:t>
                      </a:r>
                      <a:r>
                        <a:rPr lang="it-IT" baseline="0" dirty="0" smtClean="0"/>
                        <a:t> 2008/2009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a.s.</a:t>
                      </a:r>
                      <a:r>
                        <a:rPr lang="it-IT" dirty="0" smtClean="0"/>
                        <a:t> 2009/2010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a.s.</a:t>
                      </a:r>
                      <a:r>
                        <a:rPr lang="it-IT" dirty="0" smtClean="0"/>
                        <a:t> 2010/2011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Municipalità</a:t>
                      </a:r>
                      <a:r>
                        <a:rPr lang="it-IT" baseline="0" dirty="0" smtClean="0"/>
                        <a:t> 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V.</a:t>
                      </a:r>
                      <a:r>
                        <a:rPr lang="it-IT" baseline="0" dirty="0" smtClean="0"/>
                        <a:t> Emanuele 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IC V.</a:t>
                      </a:r>
                      <a:r>
                        <a:rPr lang="it-IT" baseline="0" dirty="0" smtClean="0"/>
                        <a:t> Emanuele II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Della Valle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Della Valle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De </a:t>
                      </a:r>
                      <a:r>
                        <a:rPr lang="it-IT" dirty="0" err="1" smtClean="0"/>
                        <a:t>Amicis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Municipalità 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Paisiello-Scura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Fontanelle- plesso Petrarca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Campo del </a:t>
                      </a:r>
                      <a:r>
                        <a:rPr lang="it-IT" dirty="0" err="1" smtClean="0"/>
                        <a:t>Moricino</a:t>
                      </a:r>
                      <a:r>
                        <a:rPr lang="it-IT" dirty="0" smtClean="0"/>
                        <a:t> - plesso Caduti via </a:t>
                      </a:r>
                      <a:r>
                        <a:rPr lang="it-IT" dirty="0" err="1" smtClean="0"/>
                        <a:t>Fani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Campo del </a:t>
                      </a:r>
                      <a:r>
                        <a:rPr lang="it-IT" dirty="0" err="1" smtClean="0"/>
                        <a:t>Moricino</a:t>
                      </a:r>
                      <a:r>
                        <a:rPr lang="it-IT" dirty="0" smtClean="0"/>
                        <a:t> - plesso Caduti via </a:t>
                      </a:r>
                      <a:r>
                        <a:rPr lang="it-IT" dirty="0" err="1" smtClean="0"/>
                        <a:t>Fani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Confalonieri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Confalonieri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Borsellino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Borsellino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Municipalità 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Angiulli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Angiulli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IC </a:t>
                      </a:r>
                      <a:r>
                        <a:rPr lang="it-IT" dirty="0" err="1" smtClean="0"/>
                        <a:t>Ammaturo</a:t>
                      </a:r>
                      <a:r>
                        <a:rPr lang="it-IT" dirty="0" smtClean="0"/>
                        <a:t> 81° CD-plesso S. Francesco 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19° </a:t>
                      </a:r>
                      <a:r>
                        <a:rPr lang="it-IT" dirty="0" err="1" smtClean="0"/>
                        <a:t>CD</a:t>
                      </a:r>
                      <a:r>
                        <a:rPr lang="it-IT" dirty="0" smtClean="0"/>
                        <a:t> Russo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1005</Words>
  <Application>Microsoft Office PowerPoint</Application>
  <PresentationFormat>Presentazione su schermo (4:3)</PresentationFormat>
  <Paragraphs>166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Programma sperimentale di intervento per l’inclusione sociale e il sostegno delle famiglie dei minori, in condizioni di disagio educativo – relazionale. “Mi perdo … ma non mi dis-perdo” </vt:lpstr>
      <vt:lpstr>Organismi di Coordinamento Tecnico–Programmatico </vt:lpstr>
      <vt:lpstr>Obiettivi</vt:lpstr>
      <vt:lpstr>Destinatari del programma</vt:lpstr>
      <vt:lpstr>Percorso Istituzionale</vt:lpstr>
      <vt:lpstr>Fasi del percorso operativo</vt:lpstr>
      <vt:lpstr>Fasi del percorso operativo</vt:lpstr>
      <vt:lpstr>Fasi del percorso operativo</vt:lpstr>
      <vt:lpstr>Gli istituti scolastici coinvolti nella sperimentazione</vt:lpstr>
      <vt:lpstr>Gli istituti scolastici coinvolti nella sperimentazione</vt:lpstr>
      <vt:lpstr>Gli istituti scolastici coinvolti nella sperimentazione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Sperimentale d’intervento per l’inclusione sociale e il sostegno delle famiglie e dei minori in condizione di disagio educativo – relazionale “Mi perdo… ma non mi dis-perdo”</dc:title>
  <dc:creator>carnevale1</dc:creator>
  <cp:lastModifiedBy>carnevale1</cp:lastModifiedBy>
  <cp:revision>17</cp:revision>
  <dcterms:created xsi:type="dcterms:W3CDTF">2011-04-13T10:53:29Z</dcterms:created>
  <dcterms:modified xsi:type="dcterms:W3CDTF">2011-05-31T10:49:28Z</dcterms:modified>
</cp:coreProperties>
</file>